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384" r:id="rId3"/>
    <p:sldId id="386" r:id="rId4"/>
    <p:sldId id="415"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419" r:id="rId25"/>
    <p:sldId id="349" r:id="rId26"/>
    <p:sldId id="378" r:id="rId27"/>
    <p:sldId id="375" r:id="rId28"/>
    <p:sldId id="350" r:id="rId29"/>
    <p:sldId id="351" r:id="rId30"/>
    <p:sldId id="411" r:id="rId31"/>
    <p:sldId id="412" r:id="rId32"/>
    <p:sldId id="377" r:id="rId33"/>
    <p:sldId id="394" r:id="rId34"/>
    <p:sldId id="420" r:id="rId35"/>
    <p:sldId id="383" r:id="rId36"/>
    <p:sldId id="356" r:id="rId37"/>
    <p:sldId id="353" r:id="rId38"/>
    <p:sldId id="357" r:id="rId39"/>
    <p:sldId id="358" r:id="rId40"/>
    <p:sldId id="359" r:id="rId41"/>
    <p:sldId id="360" r:id="rId42"/>
    <p:sldId id="362" r:id="rId43"/>
    <p:sldId id="363" r:id="rId44"/>
    <p:sldId id="361" r:id="rId45"/>
    <p:sldId id="364" r:id="rId46"/>
    <p:sldId id="365" r:id="rId47"/>
    <p:sldId id="425" r:id="rId48"/>
    <p:sldId id="404" r:id="rId49"/>
    <p:sldId id="422" r:id="rId50"/>
    <p:sldId id="314" r:id="rId51"/>
    <p:sldId id="369" r:id="rId52"/>
    <p:sldId id="423" r:id="rId53"/>
    <p:sldId id="371" r:id="rId54"/>
    <p:sldId id="267" r:id="rId55"/>
    <p:sldId id="317" r:id="rId56"/>
    <p:sldId id="318" r:id="rId57"/>
    <p:sldId id="381" r:id="rId58"/>
    <p:sldId id="269" r:id="rId59"/>
    <p:sldId id="321" r:id="rId60"/>
    <p:sldId id="401" r:id="rId61"/>
    <p:sldId id="400" r:id="rId62"/>
    <p:sldId id="397" r:id="rId63"/>
    <p:sldId id="326" r:id="rId64"/>
    <p:sldId id="327" r:id="rId65"/>
    <p:sldId id="424" r:id="rId66"/>
    <p:sldId id="271" r:id="rId67"/>
    <p:sldId id="393" r:id="rId68"/>
    <p:sldId id="402" r:id="rId69"/>
    <p:sldId id="395" r:id="rId70"/>
    <p:sldId id="305" r:id="rId71"/>
    <p:sldId id="403" r:id="rId72"/>
    <p:sldId id="331" r:id="rId73"/>
    <p:sldId id="33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p:scale>
          <a:sx n="100" d="100"/>
          <a:sy n="100" d="100"/>
        </p:scale>
        <p:origin x="324" y="49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7508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850062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41934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crdownload"/></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46.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0.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6.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8.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0.crdownload"/><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gif"/></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4.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5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a:rPr lang="en-US" altLang="zh-CN" b="1" i="1" smtClean="0">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r>
                      <m:rPr>
                        <m:sty m:val="p"/>
                      </m:rPr>
                      <a:rPr lang="en-US" altLang="zh-CN">
                        <a:latin typeface="Cambria Math" panose="02040503050406030204" pitchFamily="18" charset="0"/>
                        <a:ea typeface="Cambria Math" panose="02040503050406030204" pitchFamily="18" charset="0"/>
                      </a:rPr>
                      <m:t>d</m:t>
                    </m:r>
                    <m:r>
                      <m:rPr>
                        <m:sty m:val="p"/>
                      </m:rPr>
                      <a:rPr lang="en-US" altLang="zh-CN" b="0" i="0" smtClean="0">
                        <a:latin typeface="Cambria Math" panose="02040503050406030204" pitchFamily="18" charset="0"/>
                        <a:ea typeface="Cambria Math" panose="02040503050406030204" pitchFamily="18" charset="0"/>
                      </a:rPr>
                      <m:t>S</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226747" cy="1083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物质导数</m:t>
                              </m:r>
                              <m:r>
                                <a:rPr lang="en-US" altLang="zh-CN" sz="1600" b="0" i="1" smtClean="0">
                                  <a:latin typeface="Cambria Math" panose="02040503050406030204" pitchFamily="18" charset="0"/>
                                </a:rPr>
                                <m:t>/</m:t>
                              </m:r>
                            </m:e>
                            <m:e>
                              <m:r>
                                <a:rPr lang="zh-CN" altLang="en-US" sz="1600" i="1">
                                  <a:latin typeface="Cambria Math" panose="02040503050406030204" pitchFamily="18" charset="0"/>
                                </a:rPr>
                                <m:t>随体导数</m:t>
                              </m:r>
                            </m:e>
                          </m:eqAr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226747" cy="1083374"/>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基于拉格朗日视角求解</a:t>
            </a:r>
            <a:r>
              <a:rPr kumimoji="1" lang="en-US" altLang="zh-CN" dirty="0"/>
              <a:t>NS</a:t>
            </a:r>
            <a:r>
              <a:rPr kumimoji="1" lang="zh-CN" altLang="en-US" dirty="0"/>
              <a:t>方程</a:t>
            </a:r>
            <a:endParaRPr kumimoji="1" lang="en-US" altLang="zh-CN" dirty="0"/>
          </a:p>
          <a:p>
            <a:pPr lvl="2"/>
            <a:r>
              <a:rPr kumimoji="1" lang="zh-CN" altLang="en-US" dirty="0"/>
              <a:t>欧拉网格和拉格朗日粒子法的比较</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74766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pPr/>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pPr/>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799BA0FB-8DEB-42A8-BEB2-5BBAA810E23D}"/>
                  </a:ext>
                </a:extLst>
              </p:cNvPr>
              <p:cNvSpPr/>
              <p:nvPr/>
            </p:nvSpPr>
            <p:spPr>
              <a:xfrm>
                <a:off x="4881570" y="6090290"/>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881570" y="6090290"/>
                <a:ext cx="3493585" cy="526298"/>
              </a:xfrm>
              <a:prstGeom prst="rect">
                <a:avLst/>
              </a:prstGeom>
              <a:blipFill>
                <a:blip r:embed="rId6"/>
                <a:stretch>
                  <a:fillRect r="-1047" b="-34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7"/>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8"/>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基于拉格朗日视角求解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欧拉网格和拉格朗日粒子法的比较</a:t>
            </a:r>
            <a:endParaRPr kumimoji="1" lang="en-US" altLang="zh-CN" b="1"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9926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欧拉网格和拉格朗日粒子法的比较</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4351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t>光滑的</a:t>
            </a:r>
            <a:r>
              <a:rPr lang="zh-CN" altLang="en-US" dirty="0">
                <a:solidFill>
                  <a:srgbClr val="C00000"/>
                </a:solidFill>
              </a:rPr>
              <a:t>速度场</a:t>
            </a:r>
            <a:endParaRPr lang="en-US" altLang="zh-CN" dirty="0">
              <a:solidFill>
                <a:srgbClr val="C00000"/>
              </a:solidFill>
            </a:endParaRPr>
          </a:p>
          <a:p>
            <a:pPr lvl="1"/>
            <a:r>
              <a:rPr lang="zh-CN" altLang="en-US" dirty="0">
                <a:solidFill>
                  <a:srgbClr val="C00000"/>
                </a:solidFill>
              </a:rPr>
              <a:t>所有时刻</a:t>
            </a:r>
            <a:r>
              <a:rPr lang="zh-CN" altLang="en-US" dirty="0"/>
              <a:t>的</a:t>
            </a:r>
            <a:r>
              <a:rPr lang="zh-CN" altLang="en-US" dirty="0">
                <a:solidFill>
                  <a:srgbClr val="C00000"/>
                </a:solidFill>
              </a:rPr>
              <a:t>所有起点</a:t>
            </a:r>
            <a:r>
              <a:rPr lang="zh-CN" altLang="en-US" dirty="0"/>
              <a:t>都有解</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29991</TotalTime>
  <Words>4119</Words>
  <Application>Microsoft Office PowerPoint</Application>
  <PresentationFormat>宽屏</PresentationFormat>
  <Paragraphs>795</Paragraphs>
  <Slides>72</Slides>
  <Notes>56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72</vt:i4>
      </vt:variant>
    </vt:vector>
  </HeadingPairs>
  <TitlesOfParts>
    <vt:vector size="81" baseType="lpstr">
      <vt:lpstr>Varela Round</vt: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目录</vt:lpstr>
      <vt:lpstr>欧拉网格和拉格朗日粒子法的比较</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649</cp:revision>
  <dcterms:created xsi:type="dcterms:W3CDTF">2021-05-31T06:56:37Z</dcterms:created>
  <dcterms:modified xsi:type="dcterms:W3CDTF">2021-07-02T07:26:14Z</dcterms:modified>
</cp:coreProperties>
</file>